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6" r:id="rId2"/>
    <p:sldId id="262" r:id="rId3"/>
  </p:sldIdLst>
  <p:sldSz cx="9144000" cy="6858000" type="screen4x3"/>
  <p:notesSz cx="6858000" cy="9144000"/>
  <p:custDataLst>
    <p:tags r:id="rId6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9074"/>
    <a:srgbClr val="04374A"/>
    <a:srgbClr val="3399FF"/>
    <a:srgbClr val="66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 autoAdjust="0"/>
    <p:restoredTop sz="84583" autoAdjust="0"/>
  </p:normalViewPr>
  <p:slideViewPr>
    <p:cSldViewPr>
      <p:cViewPr>
        <p:scale>
          <a:sx n="64" d="100"/>
          <a:sy n="64" d="100"/>
        </p:scale>
        <p:origin x="-1296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8" d="100"/>
          <a:sy n="68" d="100"/>
        </p:scale>
        <p:origin x="-3492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6663A1-BE93-4F19-BCAE-33E954C20B2B}" type="datetimeFigureOut">
              <a:rPr lang="ru-RU" smtClean="0"/>
              <a:t>29.10.2021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0DF26E-F902-4582-B614-0C9EE35F21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32833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C0431-2448-4DC3-AF70-2785FBE2C445}" type="datetimeFigureOut">
              <a:rPr lang="ru-RU" smtClean="0"/>
              <a:t>29.10.2021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4341FE-AE5C-47F1-8FD8-47C4A673A8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119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entation-creation.ru/powerpoint-templates.html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/>
              <a:t>Оригинальные шаблоны для презентаций: </a:t>
            </a:r>
            <a:r>
              <a:rPr lang="ru-RU" sz="1200" dirty="0" smtClean="0">
                <a:hlinkClick r:id="rId3"/>
              </a:rPr>
              <a:t>https://presentation-creation.ru/powerpoint-templates.html</a:t>
            </a:r>
            <a:r>
              <a:rPr lang="en-US" sz="1200" dirty="0" smtClean="0"/>
              <a:t> </a:t>
            </a:r>
            <a:endParaRPr lang="ru-RU" sz="1200" dirty="0" smtClean="0"/>
          </a:p>
          <a:p>
            <a:r>
              <a:rPr lang="ru-RU" sz="1200" dirty="0" smtClean="0"/>
              <a:t>Бесплатно и без регистрации.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1614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07704" y="2852936"/>
            <a:ext cx="7056784" cy="1412776"/>
          </a:xfrm>
        </p:spPr>
        <p:txBody>
          <a:bodyPr/>
          <a:lstStyle>
            <a:lvl1pPr>
              <a:defRPr b="1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 smtClean="0"/>
              <a:t>Образец</a:t>
            </a:r>
            <a:r>
              <a:rPr lang="en-US" dirty="0" smtClean="0"/>
              <a:t> </a:t>
            </a:r>
            <a:r>
              <a:rPr lang="ru-RU" dirty="0" smtClean="0"/>
              <a:t>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29.10.2021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5642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29.10.2021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омер слайда 5"/>
          <p:cNvSpPr txBox="1">
            <a:spLocks/>
          </p:cNvSpPr>
          <p:nvPr userDrawn="1"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rgbClr val="3399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856984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0" name="Текст 2"/>
          <p:cNvSpPr>
            <a:spLocks noGrp="1"/>
          </p:cNvSpPr>
          <p:nvPr>
            <p:ph idx="1"/>
          </p:nvPr>
        </p:nvSpPr>
        <p:spPr>
          <a:xfrm>
            <a:off x="251520" y="1556792"/>
            <a:ext cx="6408712" cy="4680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75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75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75000"/>
                  </a:schemeClr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3014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799" y="4406900"/>
            <a:ext cx="5722913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71799" y="2906713"/>
            <a:ext cx="5722913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29.10.2021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654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512" y="2060848"/>
            <a:ext cx="4320480" cy="4093915"/>
          </a:xfrm>
        </p:spPr>
        <p:txBody>
          <a:bodyPr/>
          <a:lstStyle>
            <a:lvl1pPr>
              <a:defRPr sz="2800"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 sz="2400"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 sz="2000"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 sz="1800"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 sz="1800">
                <a:solidFill>
                  <a:schemeClr val="bg1">
                    <a:lumMod val="9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4008" y="2071389"/>
            <a:ext cx="4320480" cy="4093915"/>
          </a:xfrm>
        </p:spPr>
        <p:txBody>
          <a:bodyPr/>
          <a:lstStyle>
            <a:lvl1pPr>
              <a:defRPr sz="2800"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 sz="2400"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 sz="2000"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 sz="1800"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 sz="1800">
                <a:solidFill>
                  <a:schemeClr val="bg1">
                    <a:lumMod val="9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29.10.2021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1339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1916832"/>
            <a:ext cx="4176464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51520" y="2556594"/>
            <a:ext cx="4176464" cy="3951288"/>
          </a:xfrm>
        </p:spPr>
        <p:txBody>
          <a:bodyPr/>
          <a:lstStyle>
            <a:lvl1pPr>
              <a:defRPr sz="2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 sz="1800"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716016" y="1934294"/>
            <a:ext cx="4248472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6016" y="2574056"/>
            <a:ext cx="4248472" cy="3951288"/>
          </a:xfrm>
        </p:spPr>
        <p:txBody>
          <a:bodyPr/>
          <a:lstStyle>
            <a:lvl1pPr>
              <a:defRPr sz="2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 sz="1800"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1375310" y="6410896"/>
            <a:ext cx="1215489" cy="365125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29.10.2021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154184" y="6356350"/>
            <a:ext cx="1649592" cy="365125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471310" y="6356350"/>
            <a:ext cx="1215489" cy="365125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9933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29.10.2021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2457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29.10.2021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595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3622"/>
            <a:ext cx="3008313" cy="921478"/>
          </a:xfrm>
        </p:spPr>
        <p:txBody>
          <a:bodyPr anchor="b"/>
          <a:lstStyle>
            <a:lvl1pPr algn="l">
              <a:defRPr sz="20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63888" y="1916832"/>
            <a:ext cx="5111750" cy="4353347"/>
          </a:xfrm>
        </p:spPr>
        <p:txBody>
          <a:bodyPr/>
          <a:lstStyle>
            <a:lvl1pPr>
              <a:defRPr sz="32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 sz="2800"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 sz="2400"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29.10.2021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489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29.10.2021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8605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29.10.2021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8804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29.10.2021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369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s://presentation-creation.ru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856984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1556792"/>
            <a:ext cx="6408712" cy="4680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29.10.2021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>
            <a:hlinkClick r:id="rId14"/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0688" y="45855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272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accent6">
              <a:lumMod val="75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accent6">
              <a:lumMod val="7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accent6">
              <a:lumMod val="7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accent6">
              <a:lumMod val="7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6">
              <a:lumMod val="7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accent6">
              <a:lumMod val="7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-315416"/>
            <a:ext cx="7920880" cy="7173416"/>
          </a:xfrm>
        </p:spPr>
        <p:txBody>
          <a:bodyPr>
            <a:noAutofit/>
          </a:bodyPr>
          <a:lstStyle/>
          <a:p>
            <a:r>
              <a:rPr lang="ru-RU" sz="3200" dirty="0" smtClean="0"/>
              <a:t>                                               </a:t>
            </a:r>
            <a:r>
              <a:rPr lang="ru-RU" sz="1800" dirty="0" smtClean="0">
                <a:solidFill>
                  <a:schemeClr val="tx1"/>
                </a:solidFill>
              </a:rPr>
              <a:t>Городская </a:t>
            </a:r>
            <a:br>
              <a:rPr lang="ru-RU" sz="1800" dirty="0" smtClean="0">
                <a:solidFill>
                  <a:schemeClr val="tx1"/>
                </a:solidFill>
              </a:rPr>
            </a:b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smtClean="0">
                <a:solidFill>
                  <a:schemeClr val="tx1"/>
                </a:solidFill>
              </a:rPr>
              <a:t>                                                                                     инновационная площадка</a:t>
            </a:r>
            <a:br>
              <a:rPr lang="ru-RU" sz="1800" dirty="0" smtClean="0">
                <a:solidFill>
                  <a:schemeClr val="tx1"/>
                </a:solidFill>
              </a:rPr>
            </a:br>
            <a:r>
              <a:rPr lang="ru-RU" sz="1800" dirty="0" smtClean="0">
                <a:solidFill>
                  <a:schemeClr val="tx1"/>
                </a:solidFill>
              </a:rPr>
              <a:t>                                                                                    по теме:</a:t>
            </a:r>
            <a:r>
              <a:rPr lang="ru-RU" sz="1600" dirty="0" smtClean="0">
                <a:solidFill>
                  <a:schemeClr val="tx1"/>
                </a:solidFill>
              </a:rPr>
              <a:t/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>                                                      </a:t>
            </a:r>
            <a:r>
              <a:rPr lang="ru-RU" sz="3200" dirty="0" smtClean="0">
                <a:ln>
                  <a:solidFill>
                    <a:schemeClr val="tx1"/>
                  </a:solidFill>
                </a:ln>
              </a:rPr>
              <a:t>«</a:t>
            </a:r>
            <a:r>
              <a:rPr lang="ru-RU" sz="3200" dirty="0" err="1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И</a:t>
            </a:r>
            <a:r>
              <a:rPr lang="ru-RU" sz="3200" dirty="0" err="1" smtClean="0">
                <a:ln>
                  <a:solidFill>
                    <a:schemeClr val="tx1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Г</a:t>
            </a:r>
            <a:r>
              <a:rPr lang="ru-RU" sz="3200" dirty="0" err="1" smtClean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</a:rPr>
              <a:t>р</a:t>
            </a:r>
            <a:r>
              <a:rPr lang="ru-RU" sz="3200" dirty="0" err="1" smtClean="0">
                <a:ln>
                  <a:solidFill>
                    <a:schemeClr val="tx1"/>
                  </a:solidFill>
                </a:ln>
                <a:solidFill>
                  <a:srgbClr val="0070C0"/>
                </a:solidFill>
              </a:rPr>
              <a:t>о</a:t>
            </a:r>
            <a:r>
              <a:rPr lang="ru-RU" sz="3200" dirty="0" err="1" smtClean="0">
                <a:ln>
                  <a:solidFill>
                    <a:schemeClr val="tx1"/>
                  </a:solidFill>
                </a:ln>
                <a:solidFill>
                  <a:srgbClr val="7030A0"/>
                </a:solidFill>
              </a:rPr>
              <a:t>В</a:t>
            </a:r>
            <a:r>
              <a:rPr lang="ru-RU" sz="3200" dirty="0" err="1" smtClean="0">
                <a:ln>
                  <a:solidFill>
                    <a:schemeClr val="tx1"/>
                  </a:solidFill>
                </a:ln>
                <a:solidFill>
                  <a:srgbClr val="00B050"/>
                </a:solidFill>
              </a:rPr>
              <a:t>ы</a:t>
            </a:r>
            <a:r>
              <a:rPr lang="ru-RU" sz="3200" dirty="0" err="1" smtClean="0">
                <a:ln>
                  <a:solidFill>
                    <a:schemeClr val="tx1"/>
                  </a:solidFill>
                </a:ln>
                <a:solidFill>
                  <a:schemeClr val="accent2"/>
                </a:solidFill>
              </a:rPr>
              <a:t>Е</a:t>
            </a:r>
            <a:r>
              <a:rPr lang="ru-RU" sz="3200" dirty="0" smtClean="0">
                <a:ln>
                  <a:solidFill>
                    <a:schemeClr val="tx1"/>
                  </a:solidFill>
                </a:ln>
              </a:rPr>
              <a:t/>
            </a:r>
            <a:br>
              <a:rPr lang="ru-RU" sz="3200" dirty="0" smtClean="0">
                <a:ln>
                  <a:solidFill>
                    <a:schemeClr val="tx1"/>
                  </a:solidFill>
                </a:ln>
              </a:rPr>
            </a:br>
            <a:r>
              <a:rPr lang="ru-RU" sz="3200" dirty="0" smtClean="0">
                <a:ln>
                  <a:solidFill>
                    <a:schemeClr val="tx1"/>
                  </a:solidFill>
                </a:ln>
              </a:rPr>
              <a:t>                             </a:t>
            </a:r>
            <a:r>
              <a:rPr lang="ru-RU" sz="3200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на</a:t>
            </a:r>
            <a:r>
              <a:rPr lang="ru-RU" sz="3200" dirty="0" smtClean="0">
                <a:ln>
                  <a:solidFill>
                    <a:schemeClr val="tx1"/>
                  </a:solidFill>
                </a:ln>
                <a:solidFill>
                  <a:srgbClr val="00B0F0"/>
                </a:solidFill>
              </a:rPr>
              <a:t>столь</a:t>
            </a:r>
            <a:r>
              <a:rPr lang="ru-RU" sz="3200" dirty="0" smtClean="0">
                <a:ln>
                  <a:solidFill>
                    <a:schemeClr val="tx1"/>
                  </a:solidFill>
                </a:ln>
                <a:solidFill>
                  <a:srgbClr val="7030A0"/>
                </a:solidFill>
              </a:rPr>
              <a:t>ные</a:t>
            </a:r>
            <a:r>
              <a:rPr lang="ru-RU" sz="3200" dirty="0" smtClean="0">
                <a:ln>
                  <a:solidFill>
                    <a:schemeClr val="tx1"/>
                  </a:solidFill>
                </a:ln>
              </a:rPr>
              <a:t> </a:t>
            </a:r>
            <a:r>
              <a:rPr lang="ru-RU" sz="3200" dirty="0" smtClean="0">
                <a:ln>
                  <a:solidFill>
                    <a:schemeClr val="tx1"/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плат</a:t>
            </a:r>
            <a:r>
              <a:rPr lang="ru-RU" sz="3200" dirty="0" smtClean="0">
                <a:ln>
                  <a:solidFill>
                    <a:schemeClr val="tx1"/>
                  </a:solidFill>
                </a:ln>
                <a:solidFill>
                  <a:srgbClr val="00B050"/>
                </a:solidFill>
              </a:rPr>
              <a:t>фор</a:t>
            </a:r>
            <a:r>
              <a:rPr lang="ru-RU" sz="3200" dirty="0" smtClean="0">
                <a:ln>
                  <a:solidFill>
                    <a:schemeClr val="tx1"/>
                  </a:solidFill>
                </a:ln>
                <a:solidFill>
                  <a:schemeClr val="accent1">
                    <a:lumMod val="75000"/>
                  </a:schemeClr>
                </a:solidFill>
              </a:rPr>
              <a:t>мы</a:t>
            </a:r>
            <a:r>
              <a:rPr lang="ru-RU" sz="3200" dirty="0" smtClean="0">
                <a:ln>
                  <a:solidFill>
                    <a:schemeClr val="tx1"/>
                  </a:solidFill>
                </a:ln>
              </a:rPr>
              <a:t/>
            </a:r>
            <a:br>
              <a:rPr lang="ru-RU" sz="3200" dirty="0" smtClean="0">
                <a:ln>
                  <a:solidFill>
                    <a:schemeClr val="tx1"/>
                  </a:solidFill>
                </a:ln>
              </a:rPr>
            </a:br>
            <a:r>
              <a:rPr lang="ru-RU" sz="3200" dirty="0" smtClean="0">
                <a:ln>
                  <a:solidFill>
                    <a:schemeClr val="tx1"/>
                  </a:solidFill>
                </a:ln>
              </a:rPr>
              <a:t>                           как инструмент</a:t>
            </a:r>
            <a:br>
              <a:rPr lang="ru-RU" sz="3200" dirty="0" smtClean="0">
                <a:ln>
                  <a:solidFill>
                    <a:schemeClr val="tx1"/>
                  </a:solidFill>
                </a:ln>
              </a:rPr>
            </a:br>
            <a:r>
              <a:rPr lang="ru-RU" sz="3200" dirty="0" smtClean="0">
                <a:ln>
                  <a:solidFill>
                    <a:schemeClr val="tx1"/>
                  </a:solidFill>
                </a:ln>
              </a:rPr>
              <a:t>                  формирования навыков </a:t>
            </a:r>
            <a:r>
              <a:rPr lang="ru-RU" sz="3200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</a:rPr>
              <a:t>О</a:t>
            </a:r>
            <a:r>
              <a:rPr lang="ru-RU" sz="3200" dirty="0" smtClean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</a:rPr>
              <a:t>Б</a:t>
            </a:r>
            <a:r>
              <a:rPr lang="ru-RU" sz="3200" dirty="0" smtClean="0">
                <a:ln>
                  <a:solidFill>
                    <a:schemeClr val="tx1"/>
                  </a:solidFill>
                </a:ln>
                <a:solidFill>
                  <a:srgbClr val="00B050"/>
                </a:solidFill>
              </a:rPr>
              <a:t>Ж </a:t>
            </a:r>
            <a:r>
              <a:rPr lang="ru-RU" sz="3200" dirty="0" smtClean="0">
                <a:ln>
                  <a:solidFill>
                    <a:schemeClr val="tx1"/>
                  </a:solidFill>
                </a:ln>
              </a:rPr>
              <a:t/>
            </a:r>
            <a:br>
              <a:rPr lang="ru-RU" sz="3200" dirty="0" smtClean="0">
                <a:ln>
                  <a:solidFill>
                    <a:schemeClr val="tx1"/>
                  </a:solidFill>
                </a:ln>
              </a:rPr>
            </a:br>
            <a:r>
              <a:rPr lang="ru-RU" sz="3200" dirty="0" smtClean="0">
                <a:ln>
                  <a:solidFill>
                    <a:schemeClr val="tx1"/>
                  </a:solidFill>
                </a:ln>
              </a:rPr>
              <a:t>                  детей </a:t>
            </a:r>
            <a:r>
              <a:rPr lang="ru-RU" sz="3200" dirty="0">
                <a:ln>
                  <a:solidFill>
                    <a:schemeClr val="tx1"/>
                  </a:solidFill>
                </a:ln>
              </a:rPr>
              <a:t/>
            </a:r>
            <a:br>
              <a:rPr lang="ru-RU" sz="3200" dirty="0">
                <a:ln>
                  <a:solidFill>
                    <a:schemeClr val="tx1"/>
                  </a:solidFill>
                </a:ln>
              </a:rPr>
            </a:br>
            <a:r>
              <a:rPr lang="ru-RU" sz="3200" dirty="0" smtClean="0">
                <a:ln>
                  <a:solidFill>
                    <a:schemeClr val="tx1"/>
                  </a:solidFill>
                </a:ln>
              </a:rPr>
              <a:t>                  старшего дошкольного возраста»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       </a:t>
            </a:r>
            <a:r>
              <a:rPr lang="ru-RU" sz="1800" dirty="0" smtClean="0">
                <a:solidFill>
                  <a:srgbClr val="FF0000"/>
                </a:solidFill>
              </a:rPr>
              <a:t>сроки реализации: 2021-2024гг.</a:t>
            </a:r>
            <a:r>
              <a:rPr lang="ru-RU" sz="1800" dirty="0" smtClean="0">
                <a:solidFill>
                  <a:srgbClr val="002060"/>
                </a:solidFill>
              </a:rPr>
              <a:t/>
            </a:r>
            <a:br>
              <a:rPr lang="ru-RU" sz="1800" dirty="0" smtClean="0">
                <a:solidFill>
                  <a:srgbClr val="002060"/>
                </a:solidFill>
              </a:rPr>
            </a:br>
            <a:r>
              <a:rPr lang="ru-RU" sz="1800" dirty="0" smtClean="0">
                <a:solidFill>
                  <a:srgbClr val="002060"/>
                </a:solidFill>
              </a:rPr>
              <a:t>    МБДОУ «Детский сад № 80 комбинированного вида</a:t>
            </a:r>
            <a:br>
              <a:rPr lang="ru-RU" sz="1800" dirty="0" smtClean="0">
                <a:solidFill>
                  <a:srgbClr val="002060"/>
                </a:solidFill>
              </a:rPr>
            </a:br>
            <a:r>
              <a:rPr lang="ru-RU" sz="1800" dirty="0" smtClean="0">
                <a:solidFill>
                  <a:srgbClr val="002060"/>
                </a:solidFill>
              </a:rPr>
              <a:t> с татарским языком воспитания и обучения»</a:t>
            </a:r>
            <a:br>
              <a:rPr lang="ru-RU" sz="1800" dirty="0" smtClean="0">
                <a:solidFill>
                  <a:srgbClr val="002060"/>
                </a:solidFill>
              </a:rPr>
            </a:br>
            <a:r>
              <a:rPr lang="ru-RU" sz="1800" dirty="0" err="1" smtClean="0">
                <a:solidFill>
                  <a:srgbClr val="7030A0"/>
                </a:solidFill>
              </a:rPr>
              <a:t>г.Казань</a:t>
            </a:r>
            <a:r>
              <a:rPr lang="ru-RU" sz="1800" dirty="0" smtClean="0">
                <a:solidFill>
                  <a:srgbClr val="7030A0"/>
                </a:solidFill>
              </a:rPr>
              <a:t>, </a:t>
            </a:r>
            <a:r>
              <a:rPr lang="ru-RU" sz="1800" dirty="0" err="1" smtClean="0">
                <a:solidFill>
                  <a:srgbClr val="7030A0"/>
                </a:solidFill>
              </a:rPr>
              <a:t>ул.Чкалова</a:t>
            </a:r>
            <a:r>
              <a:rPr lang="ru-RU" sz="1800" dirty="0" smtClean="0">
                <a:solidFill>
                  <a:srgbClr val="7030A0"/>
                </a:solidFill>
              </a:rPr>
              <a:t>, д. 6 «а», тел: </a:t>
            </a:r>
            <a:r>
              <a:rPr lang="ru-RU" sz="1800" dirty="0" smtClean="0">
                <a:solidFill>
                  <a:srgbClr val="7030A0"/>
                </a:solidFill>
              </a:rPr>
              <a:t>223-03-79</a:t>
            </a:r>
            <a:br>
              <a:rPr lang="ru-RU" sz="1800" dirty="0" smtClean="0">
                <a:solidFill>
                  <a:srgbClr val="7030A0"/>
                </a:solidFill>
              </a:rPr>
            </a:br>
            <a:r>
              <a:rPr lang="ru-RU" sz="1800" dirty="0">
                <a:ln>
                  <a:solidFill>
                    <a:srgbClr val="0070C0"/>
                  </a:solidFill>
                </a:ln>
                <a:solidFill>
                  <a:srgbClr val="00B050"/>
                </a:solidFill>
              </a:rPr>
              <a:t>З</a:t>
            </a:r>
            <a:r>
              <a:rPr lang="ru-RU" sz="1800" dirty="0" smtClean="0">
                <a:ln>
                  <a:solidFill>
                    <a:srgbClr val="0070C0"/>
                  </a:solidFill>
                </a:ln>
                <a:solidFill>
                  <a:srgbClr val="00B050"/>
                </a:solidFill>
              </a:rPr>
              <a:t>аведующий </a:t>
            </a:r>
            <a:r>
              <a:rPr lang="ru-RU" sz="1800" dirty="0" err="1" smtClean="0">
                <a:ln>
                  <a:solidFill>
                    <a:srgbClr val="0070C0"/>
                  </a:solidFill>
                </a:ln>
                <a:solidFill>
                  <a:srgbClr val="00B050"/>
                </a:solidFill>
              </a:rPr>
              <a:t>Яруллина</a:t>
            </a:r>
            <a:r>
              <a:rPr lang="ru-RU" sz="1800" dirty="0" smtClean="0">
                <a:ln>
                  <a:solidFill>
                    <a:srgbClr val="0070C0"/>
                  </a:solidFill>
                </a:ln>
                <a:solidFill>
                  <a:srgbClr val="00B050"/>
                </a:solidFill>
              </a:rPr>
              <a:t> Л.Д.</a:t>
            </a:r>
            <a:r>
              <a:rPr lang="ru-RU" sz="1800" dirty="0" smtClean="0">
                <a:ln>
                  <a:solidFill>
                    <a:srgbClr val="0070C0"/>
                  </a:solidFill>
                </a:ln>
                <a:solidFill>
                  <a:srgbClr val="00B050"/>
                </a:solidFill>
              </a:rPr>
              <a:t/>
            </a:r>
            <a:br>
              <a:rPr lang="ru-RU" sz="1800" dirty="0" smtClean="0">
                <a:ln>
                  <a:solidFill>
                    <a:srgbClr val="0070C0"/>
                  </a:solidFill>
                </a:ln>
                <a:solidFill>
                  <a:srgbClr val="00B050"/>
                </a:solidFill>
              </a:rPr>
            </a:br>
            <a:r>
              <a:rPr lang="ru-RU" sz="1800" dirty="0" smtClean="0">
                <a:ln>
                  <a:solidFill>
                    <a:srgbClr val="0070C0"/>
                  </a:solidFill>
                </a:ln>
                <a:solidFill>
                  <a:srgbClr val="00B050"/>
                </a:solidFill>
              </a:rPr>
              <a:t>Старший воспитатель Попцова Л.Ф.</a:t>
            </a:r>
            <a:endParaRPr lang="ru-RU" sz="1800" b="1" dirty="0">
              <a:ln>
                <a:solidFill>
                  <a:srgbClr val="0070C0"/>
                </a:solidFill>
              </a:ln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7870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>
                <a:solidFill>
                  <a:srgbClr val="7030A0"/>
                </a:solidFill>
              </a:rPr>
              <a:t>Д</a:t>
            </a:r>
            <a:r>
              <a:rPr lang="ru-RU" dirty="0" err="1" smtClean="0">
                <a:solidFill>
                  <a:srgbClr val="C00000"/>
                </a:solidFill>
              </a:rPr>
              <a:t>л</a:t>
            </a:r>
            <a:r>
              <a:rPr lang="ru-RU" dirty="0" err="1" smtClean="0">
                <a:solidFill>
                  <a:srgbClr val="002060"/>
                </a:solidFill>
              </a:rPr>
              <a:t>Я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/>
              <a:t>ч</a:t>
            </a:r>
            <a:r>
              <a:rPr lang="ru-RU" dirty="0" err="1" smtClean="0">
                <a:solidFill>
                  <a:srgbClr val="00B0F0"/>
                </a:solidFill>
              </a:rPr>
              <a:t>е</a:t>
            </a:r>
            <a:r>
              <a:rPr lang="ru-RU" dirty="0" err="1" smtClean="0">
                <a:solidFill>
                  <a:srgbClr val="00B050"/>
                </a:solidFill>
              </a:rPr>
              <a:t>Г</a:t>
            </a:r>
            <a:r>
              <a:rPr lang="ru-RU" dirty="0" err="1" smtClean="0">
                <a:solidFill>
                  <a:srgbClr val="FFC000"/>
                </a:solidFill>
              </a:rPr>
              <a:t>о</a:t>
            </a:r>
            <a:r>
              <a:rPr lang="ru-RU" dirty="0" smtClean="0">
                <a:solidFill>
                  <a:srgbClr val="FFC000"/>
                </a:solidFill>
              </a:rPr>
              <a:t> </a:t>
            </a:r>
            <a:r>
              <a:rPr lang="ru-RU" dirty="0" smtClean="0">
                <a:solidFill>
                  <a:srgbClr val="FF0000"/>
                </a:solidFill>
              </a:rPr>
              <a:t>В</a:t>
            </a:r>
            <a:r>
              <a:rPr lang="ru-RU" dirty="0" smtClean="0">
                <a:solidFill>
                  <a:srgbClr val="7030A0"/>
                </a:solidFill>
              </a:rPr>
              <a:t>с</a:t>
            </a:r>
            <a:r>
              <a:rPr lang="ru-RU" dirty="0" smtClean="0">
                <a:solidFill>
                  <a:srgbClr val="00B0F0"/>
                </a:solidFill>
              </a:rPr>
              <a:t>ё</a:t>
            </a:r>
            <a:r>
              <a:rPr lang="ru-RU" dirty="0" smtClean="0"/>
              <a:t> </a:t>
            </a:r>
            <a:r>
              <a:rPr lang="ru-RU" dirty="0" err="1" smtClean="0">
                <a:solidFill>
                  <a:srgbClr val="C00000"/>
                </a:solidFill>
              </a:rPr>
              <a:t>Э</a:t>
            </a:r>
            <a:r>
              <a:rPr lang="ru-RU" dirty="0" err="1" smtClean="0">
                <a:solidFill>
                  <a:srgbClr val="FFFF00"/>
                </a:solidFill>
              </a:rPr>
              <a:t>т</a:t>
            </a:r>
            <a:r>
              <a:rPr lang="ru-RU" dirty="0" err="1" smtClean="0">
                <a:solidFill>
                  <a:srgbClr val="00B050"/>
                </a:solidFill>
              </a:rPr>
              <a:t>О</a:t>
            </a:r>
            <a:r>
              <a:rPr lang="ru-RU" dirty="0" smtClean="0"/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П</a:t>
            </a:r>
            <a:r>
              <a:rPr lang="ru-RU" dirty="0" err="1" smtClean="0">
                <a:solidFill>
                  <a:srgbClr val="00B050"/>
                </a:solidFill>
              </a:rPr>
              <a:t>р</a:t>
            </a:r>
            <a:r>
              <a:rPr lang="ru-RU" dirty="0" err="1" smtClean="0">
                <a:solidFill>
                  <a:srgbClr val="E59074"/>
                </a:solidFill>
              </a:rPr>
              <a:t>и</a:t>
            </a:r>
            <a:r>
              <a:rPr lang="ru-RU" dirty="0" err="1" smtClean="0">
                <a:solidFill>
                  <a:srgbClr val="00B0F0"/>
                </a:solidFill>
              </a:rPr>
              <a:t>Д</a:t>
            </a:r>
            <a:r>
              <a:rPr lang="ru-RU" dirty="0" err="1" smtClean="0">
                <a:solidFill>
                  <a:schemeClr val="accent5">
                    <a:lumMod val="50000"/>
                  </a:schemeClr>
                </a:solidFill>
              </a:rPr>
              <a:t>у</a:t>
            </a:r>
            <a:r>
              <a:rPr lang="ru-RU" dirty="0" err="1" smtClean="0">
                <a:solidFill>
                  <a:srgbClr val="C00000"/>
                </a:solidFill>
              </a:rPr>
              <a:t>М</a:t>
            </a:r>
            <a:r>
              <a:rPr lang="ru-RU" dirty="0" err="1" smtClean="0">
                <a:solidFill>
                  <a:schemeClr val="accent3">
                    <a:lumMod val="50000"/>
                  </a:schemeClr>
                </a:solidFill>
              </a:rPr>
              <a:t>а</a:t>
            </a:r>
            <a:r>
              <a:rPr lang="ru-RU" dirty="0" err="1" smtClean="0">
                <a:solidFill>
                  <a:srgbClr val="FFC000"/>
                </a:solidFill>
              </a:rPr>
              <a:t>Н</a:t>
            </a:r>
            <a:r>
              <a:rPr lang="ru-RU" dirty="0" err="1" smtClean="0">
                <a:solidFill>
                  <a:srgbClr val="00B050"/>
                </a:solidFill>
              </a:rPr>
              <a:t>о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1124744"/>
            <a:ext cx="8496944" cy="53285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детей старшего дошкольного возраста основам безопасности жизнедеятельности через игровые технологии посредством «погружения» в ситуацию;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 </a:t>
            </a:r>
          </a:p>
          <a:p>
            <a:pPr>
              <a:buFontTx/>
              <a:buChar char="-"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игровых ситуаций для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 детей, обучения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правилам безопасного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поведения;</a:t>
            </a:r>
          </a:p>
          <a:p>
            <a:pPr>
              <a:buFontTx/>
              <a:buChar char="-"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ориентированию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окружающей его обстановке и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умению оценивать   отдельные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элементы обстановки с точки зрения «Опасно - неопасно»; </a:t>
            </a:r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ривитие детям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внимательности, осторожности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предусмотрительности;</a:t>
            </a:r>
          </a:p>
          <a:p>
            <a:pPr marL="0" indent="0">
              <a:buNone/>
            </a:pPr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Инновация: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уникальных настольных игровых платформ как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 всестороннего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(познавательного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сенсорного, естественно-научного, 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экологического, оздоровительного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творческого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т.д.) развития и воспитания  личности детей </a:t>
            </a:r>
          </a:p>
          <a:p>
            <a:pPr marL="0" indent="0">
              <a:buNone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ориентиром  на безопасность;</a:t>
            </a:r>
          </a:p>
          <a:p>
            <a:pPr marL="0" indent="0">
              <a:buNone/>
            </a:pPr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Итог: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Разработки и публикация  методического пособия  по работе с </a:t>
            </a:r>
          </a:p>
          <a:p>
            <a:pPr marL="0" indent="0">
              <a:buNone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настольными игровыми  платформами для воспитателей,</a:t>
            </a:r>
          </a:p>
          <a:p>
            <a:pPr marL="0" indent="0">
              <a:buNone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педагогов-специалистов и родителей с описанием инструментария, целей , задач,</a:t>
            </a:r>
          </a:p>
          <a:p>
            <a:pPr marL="0" indent="0">
              <a:buNone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игровых ситуаций   и  фотоиллюстрациями.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7822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b515825b7a4b7ff8e1a522c8545534f45c197b"/>
</p:tagLst>
</file>

<file path=ppt/theme/theme1.xml><?xml version="1.0" encoding="utf-8"?>
<a:theme xmlns:a="http://schemas.openxmlformats.org/drawingml/2006/main" name="Тема Office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2382</TotalTime>
  <Words>48</Words>
  <Application>Microsoft Office PowerPoint</Application>
  <PresentationFormat>Экран (4:3)</PresentationFormat>
  <Paragraphs>18</Paragraphs>
  <Slides>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                                               Городская                                                                                        инновационная площадка                                                                                     по теме:                                                       «ИГроВыЕ                              настольные платформы                            как инструмент                   формирования навыков ОБЖ                    детей                    старшего дошкольного возраста»        сроки реализации: 2021-2024гг.     МБДОУ «Детский сад № 80 комбинированного вида  с татарским языком воспитания и обучения» г.Казань, ул.Чкалова, д. 6 «а», тел: 223-03-79 Заведующий Яруллина Л.Д. Старший воспитатель Попцова Л.Ф.</vt:lpstr>
      <vt:lpstr>ДлЯ чеГо Всё ЭтО ПриДуМаНо:</vt:lpstr>
    </vt:vector>
  </TitlesOfParts>
  <Company>presentation-creation.ru</Company>
  <LinksUpToDate>false</LinksUpToDate>
  <SharedDoc>false</SharedDoc>
  <HyperlinkBase>https://presentation-creation.ru/powerpoint-templates.html</HyperlinkBase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 стиле Мемфис</dc:title>
  <dc:creator>obstinate</dc:creator>
  <dc:description>Шаблон презентации с сайта https://presentation-creation.ru/</dc:description>
  <cp:lastModifiedBy>User</cp:lastModifiedBy>
  <cp:revision>1120</cp:revision>
  <dcterms:created xsi:type="dcterms:W3CDTF">2018-02-25T09:09:03Z</dcterms:created>
  <dcterms:modified xsi:type="dcterms:W3CDTF">2021-10-29T10:03:06Z</dcterms:modified>
</cp:coreProperties>
</file>